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2" r:id="rId18"/>
    <p:sldId id="270" r:id="rId19"/>
    <p:sldId id="277" r:id="rId20"/>
    <p:sldId id="271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A22"/>
    <a:srgbClr val="2E3192"/>
    <a:srgbClr val="FFFFFF"/>
    <a:srgbClr val="14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1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94</c:v>
                </c:pt>
                <c:pt idx="2">
                  <c:v>52</c:v>
                </c:pt>
                <c:pt idx="3">
                  <c:v>39</c:v>
                </c:pt>
                <c:pt idx="4">
                  <c:v>61</c:v>
                </c:pt>
                <c:pt idx="5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0.376</c:v>
                </c:pt>
                <c:pt idx="2">
                  <c:v>0.20799999999999999</c:v>
                </c:pt>
                <c:pt idx="3">
                  <c:v>0.156</c:v>
                </c:pt>
                <c:pt idx="4">
                  <c:v>0.24399999999999999</c:v>
                </c:pt>
                <c:pt idx="5">
                  <c:v>1.6E-2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60</c:v>
                </c:pt>
                <c:pt idx="2">
                  <c:v>52</c:v>
                </c:pt>
                <c:pt idx="3">
                  <c:v>70</c:v>
                </c:pt>
                <c:pt idx="4">
                  <c:v>60</c:v>
                </c:pt>
                <c:pt idx="5">
                  <c:v>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0.24</c:v>
                </c:pt>
                <c:pt idx="2" formatCode="0.00%">
                  <c:v>0.20799999999999999</c:v>
                </c:pt>
                <c:pt idx="3">
                  <c:v>0.28000000000000003</c:v>
                </c:pt>
                <c:pt idx="4">
                  <c:v>0.24</c:v>
                </c:pt>
                <c:pt idx="5" formatCode="0.00%">
                  <c:v>3.2000000000000001E-2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0.00%</c:formatCode>
                <c:ptCount val="5"/>
                <c:pt idx="0" formatCode="0%">
                  <c:v>0.24</c:v>
                </c:pt>
                <c:pt idx="1">
                  <c:v>0.20799999999999999</c:v>
                </c:pt>
                <c:pt idx="2" formatCode="0%">
                  <c:v>0.28000000000000003</c:v>
                </c:pt>
                <c:pt idx="3" formatCode="0%">
                  <c:v>0.24</c:v>
                </c:pt>
                <c:pt idx="4">
                  <c:v>3.2000000000000001E-2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03517200"/>
        <c:axId val="303519920"/>
      </c:barChart>
      <c:catAx>
        <c:axId val="303517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3519920"/>
        <c:crosses val="autoZero"/>
        <c:auto val="1"/>
        <c:lblAlgn val="ctr"/>
        <c:lblOffset val="100"/>
        <c:noMultiLvlLbl val="0"/>
      </c:catAx>
      <c:valAx>
        <c:axId val="30351992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03517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5"/>
                <c:pt idx="0">
                  <c:v>0.34</c:v>
                </c:pt>
                <c:pt idx="1">
                  <c:v>0.14000000000000001</c:v>
                </c:pt>
                <c:pt idx="2">
                  <c:v>0.26</c:v>
                </c:pt>
                <c:pt idx="3">
                  <c:v>0.21</c:v>
                </c:pt>
                <c:pt idx="4">
                  <c:v>0.05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7795152"/>
        <c:axId val="2127795696"/>
      </c:barChart>
      <c:catAx>
        <c:axId val="212779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7795696"/>
        <c:crosses val="autoZero"/>
        <c:auto val="1"/>
        <c:lblAlgn val="ctr"/>
        <c:lblOffset val="100"/>
        <c:noMultiLvlLbl val="0"/>
      </c:catAx>
      <c:valAx>
        <c:axId val="21277956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27795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80</c:v>
                </c:pt>
                <c:pt idx="2">
                  <c:v>61</c:v>
                </c:pt>
                <c:pt idx="3">
                  <c:v>49</c:v>
                </c:pt>
                <c:pt idx="4">
                  <c:v>54</c:v>
                </c:pt>
                <c:pt idx="5">
                  <c:v>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0.32</c:v>
                </c:pt>
                <c:pt idx="2" formatCode="0.00%">
                  <c:v>0.24399999999999999</c:v>
                </c:pt>
                <c:pt idx="3" formatCode="0.00%">
                  <c:v>0.19600000000000001</c:v>
                </c:pt>
                <c:pt idx="4" formatCode="0.00%">
                  <c:v>0.216</c:v>
                </c:pt>
                <c:pt idx="5" formatCode="0.00%">
                  <c:v>2.4E-2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41</c:v>
                </c:pt>
                <c:pt idx="2">
                  <c:v>13</c:v>
                </c:pt>
                <c:pt idx="3">
                  <c:v>16</c:v>
                </c:pt>
                <c:pt idx="4">
                  <c:v>25</c:v>
                </c:pt>
                <c:pt idx="5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0.41</c:v>
                </c:pt>
                <c:pt idx="2">
                  <c:v>0.13</c:v>
                </c:pt>
                <c:pt idx="3">
                  <c:v>0.16</c:v>
                </c:pt>
                <c:pt idx="4">
                  <c:v>0.25</c:v>
                </c:pt>
                <c:pt idx="5">
                  <c:v>0.05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0.00%</c:formatCode>
                <c:ptCount val="5"/>
                <c:pt idx="0" formatCode="0%">
                  <c:v>0.32</c:v>
                </c:pt>
                <c:pt idx="1">
                  <c:v>0.24399999999999999</c:v>
                </c:pt>
                <c:pt idx="2">
                  <c:v>0.19600000000000001</c:v>
                </c:pt>
                <c:pt idx="3">
                  <c:v>0.216</c:v>
                </c:pt>
                <c:pt idx="4">
                  <c:v>2.4E-2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3222448"/>
        <c:axId val="2123224624"/>
      </c:barChart>
      <c:catAx>
        <c:axId val="2123222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3224624"/>
        <c:crosses val="autoZero"/>
        <c:auto val="1"/>
        <c:lblAlgn val="ctr"/>
        <c:lblOffset val="100"/>
        <c:noMultiLvlLbl val="0"/>
      </c:catAx>
      <c:valAx>
        <c:axId val="21232246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23222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5"/>
                <c:pt idx="0">
                  <c:v>0.44</c:v>
                </c:pt>
                <c:pt idx="1">
                  <c:v>0.08</c:v>
                </c:pt>
                <c:pt idx="2">
                  <c:v>0.18</c:v>
                </c:pt>
                <c:pt idx="3">
                  <c:v>0.26</c:v>
                </c:pt>
                <c:pt idx="4">
                  <c:v>0.04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4732112"/>
        <c:axId val="134729392"/>
      </c:barChart>
      <c:catAx>
        <c:axId val="134732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729392"/>
        <c:crosses val="autoZero"/>
        <c:auto val="1"/>
        <c:lblAlgn val="ctr"/>
        <c:lblOffset val="100"/>
        <c:noMultiLvlLbl val="0"/>
      </c:catAx>
      <c:valAx>
        <c:axId val="134729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4732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58</c:v>
                </c:pt>
                <c:pt idx="2">
                  <c:v>62</c:v>
                </c:pt>
                <c:pt idx="3">
                  <c:v>45</c:v>
                </c:pt>
                <c:pt idx="4">
                  <c:v>66</c:v>
                </c:pt>
                <c:pt idx="5">
                  <c:v>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0.23200000000000001</c:v>
                </c:pt>
                <c:pt idx="2">
                  <c:v>0.248</c:v>
                </c:pt>
                <c:pt idx="3" formatCode="0%">
                  <c:v>0.18</c:v>
                </c:pt>
                <c:pt idx="4">
                  <c:v>0.26400000000000001</c:v>
                </c:pt>
                <c:pt idx="5">
                  <c:v>3.5000000000000003E-2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33</c:v>
                </c:pt>
                <c:pt idx="2">
                  <c:v>24</c:v>
                </c:pt>
                <c:pt idx="3">
                  <c:v>16</c:v>
                </c:pt>
                <c:pt idx="4">
                  <c:v>24</c:v>
                </c:pt>
                <c:pt idx="5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0.33</c:v>
                </c:pt>
                <c:pt idx="2">
                  <c:v>0.24</c:v>
                </c:pt>
                <c:pt idx="3">
                  <c:v>0.16</c:v>
                </c:pt>
                <c:pt idx="4">
                  <c:v>0.24</c:v>
                </c:pt>
                <c:pt idx="5">
                  <c:v>0.03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0.00%</c:formatCode>
                <c:ptCount val="5"/>
                <c:pt idx="0">
                  <c:v>0.23200000000000001</c:v>
                </c:pt>
                <c:pt idx="1">
                  <c:v>0.248</c:v>
                </c:pt>
                <c:pt idx="2" formatCode="0%">
                  <c:v>0.18</c:v>
                </c:pt>
                <c:pt idx="3">
                  <c:v>0.26400000000000001</c:v>
                </c:pt>
                <c:pt idx="4">
                  <c:v>3.5000000000000003E-2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2185536"/>
        <c:axId val="132187168"/>
      </c:barChart>
      <c:catAx>
        <c:axId val="132185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2187168"/>
        <c:crosses val="autoZero"/>
        <c:auto val="1"/>
        <c:lblAlgn val="ctr"/>
        <c:lblOffset val="100"/>
        <c:noMultiLvlLbl val="0"/>
      </c:catAx>
      <c:valAx>
        <c:axId val="1321871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2185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42</c:v>
                </c:pt>
                <c:pt idx="2">
                  <c:v>22</c:v>
                </c:pt>
                <c:pt idx="3">
                  <c:v>12</c:v>
                </c:pt>
                <c:pt idx="4">
                  <c:v>22</c:v>
                </c:pt>
                <c:pt idx="5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0.42</c:v>
                </c:pt>
                <c:pt idx="2">
                  <c:v>0.22</c:v>
                </c:pt>
                <c:pt idx="3">
                  <c:v>0.12</c:v>
                </c:pt>
                <c:pt idx="4">
                  <c:v>0.22</c:v>
                </c:pt>
                <c:pt idx="5">
                  <c:v>0.02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5"/>
                <c:pt idx="0">
                  <c:v>0.33</c:v>
                </c:pt>
                <c:pt idx="1">
                  <c:v>0.24</c:v>
                </c:pt>
                <c:pt idx="2">
                  <c:v>0.16</c:v>
                </c:pt>
                <c:pt idx="3">
                  <c:v>0.24</c:v>
                </c:pt>
                <c:pt idx="4">
                  <c:v>0.03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6134992"/>
        <c:axId val="134733744"/>
      </c:barChart>
      <c:catAx>
        <c:axId val="146134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733744"/>
        <c:crosses val="autoZero"/>
        <c:auto val="1"/>
        <c:lblAlgn val="ctr"/>
        <c:lblOffset val="100"/>
        <c:noMultiLvlLbl val="0"/>
      </c:catAx>
      <c:valAx>
        <c:axId val="1347337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61349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78</c:v>
                </c:pt>
                <c:pt idx="2">
                  <c:v>76</c:v>
                </c:pt>
                <c:pt idx="3">
                  <c:v>44</c:v>
                </c:pt>
                <c:pt idx="4">
                  <c:v>49</c:v>
                </c:pt>
                <c:pt idx="5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0.312</c:v>
                </c:pt>
                <c:pt idx="2">
                  <c:v>0.30399999999999999</c:v>
                </c:pt>
                <c:pt idx="3">
                  <c:v>0.17599999999999999</c:v>
                </c:pt>
                <c:pt idx="4">
                  <c:v>0.19600000000000001</c:v>
                </c:pt>
                <c:pt idx="5">
                  <c:v>1.2E-2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30</c:v>
                </c:pt>
                <c:pt idx="2">
                  <c:v>20</c:v>
                </c:pt>
                <c:pt idx="3">
                  <c:v>24</c:v>
                </c:pt>
                <c:pt idx="4">
                  <c:v>24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0.3</c:v>
                </c:pt>
                <c:pt idx="2">
                  <c:v>0.2</c:v>
                </c:pt>
                <c:pt idx="3">
                  <c:v>0.24</c:v>
                </c:pt>
                <c:pt idx="4">
                  <c:v>0.24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0.00%</c:formatCode>
                <c:ptCount val="5"/>
                <c:pt idx="0">
                  <c:v>0.312</c:v>
                </c:pt>
                <c:pt idx="1">
                  <c:v>0.30399999999999999</c:v>
                </c:pt>
                <c:pt idx="2">
                  <c:v>0.17599999999999999</c:v>
                </c:pt>
                <c:pt idx="3">
                  <c:v>0.19600000000000001</c:v>
                </c:pt>
                <c:pt idx="4">
                  <c:v>1.2E-2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05804112"/>
        <c:axId val="305805744"/>
      </c:barChart>
      <c:catAx>
        <c:axId val="305804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5805744"/>
        <c:crosses val="autoZero"/>
        <c:auto val="1"/>
        <c:lblAlgn val="ctr"/>
        <c:lblOffset val="100"/>
        <c:noMultiLvlLbl val="0"/>
      </c:catAx>
      <c:valAx>
        <c:axId val="30580574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05804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5"/>
                <c:pt idx="0">
                  <c:v>0.3</c:v>
                </c:pt>
                <c:pt idx="1">
                  <c:v>0.2</c:v>
                </c:pt>
                <c:pt idx="2">
                  <c:v>0.24</c:v>
                </c:pt>
                <c:pt idx="3">
                  <c:v>0.24</c:v>
                </c:pt>
                <c:pt idx="4">
                  <c:v>0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05805200"/>
        <c:axId val="305804656"/>
      </c:barChart>
      <c:catAx>
        <c:axId val="305805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5804656"/>
        <c:crosses val="autoZero"/>
        <c:auto val="1"/>
        <c:lblAlgn val="ctr"/>
        <c:lblOffset val="100"/>
        <c:noMultiLvlLbl val="0"/>
      </c:catAx>
      <c:valAx>
        <c:axId val="3058046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05805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57</c:v>
                </c:pt>
                <c:pt idx="2">
                  <c:v>63</c:v>
                </c:pt>
                <c:pt idx="3">
                  <c:v>44</c:v>
                </c:pt>
                <c:pt idx="4">
                  <c:v>25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0.3</c:v>
                </c:pt>
                <c:pt idx="2" formatCode="0.00%">
                  <c:v>0.33100000000000002</c:v>
                </c:pt>
                <c:pt idx="3" formatCode="0.00%">
                  <c:v>0.23100000000000001</c:v>
                </c:pt>
                <c:pt idx="4" formatCode="0.00%">
                  <c:v>0.13100000000000001</c:v>
                </c:pt>
                <c:pt idx="5" formatCode="0.00%">
                  <c:v>5.1999999999999998E-3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57</c:v>
                </c:pt>
                <c:pt idx="2">
                  <c:v>26</c:v>
                </c:pt>
                <c:pt idx="3">
                  <c:v>22</c:v>
                </c:pt>
                <c:pt idx="4">
                  <c:v>19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0.56999999999999995</c:v>
                </c:pt>
                <c:pt idx="2">
                  <c:v>0.26</c:v>
                </c:pt>
                <c:pt idx="3">
                  <c:v>0.22</c:v>
                </c:pt>
                <c:pt idx="4">
                  <c:v>0.19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0.00%</c:formatCode>
                <c:ptCount val="5"/>
                <c:pt idx="0" formatCode="0%">
                  <c:v>0.3</c:v>
                </c:pt>
                <c:pt idx="1">
                  <c:v>0.33100000000000002</c:v>
                </c:pt>
                <c:pt idx="2">
                  <c:v>0.23100000000000001</c:v>
                </c:pt>
                <c:pt idx="3">
                  <c:v>0.13100000000000001</c:v>
                </c:pt>
                <c:pt idx="4">
                  <c:v>5.1999999999999998E-3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6546000"/>
        <c:axId val="136544912"/>
      </c:barChart>
      <c:catAx>
        <c:axId val="136546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544912"/>
        <c:crosses val="autoZero"/>
        <c:auto val="1"/>
        <c:lblAlgn val="ctr"/>
        <c:lblOffset val="100"/>
        <c:noMultiLvlLbl val="0"/>
      </c:catAx>
      <c:valAx>
        <c:axId val="13654491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36546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8313794300833173"/>
          <c:h val="0.79143850496563084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4.8850385980554658E-3"/>
                  <c:y val="2.3521506621026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5"/>
                <c:pt idx="0">
                  <c:v>0.56999999999999995</c:v>
                </c:pt>
                <c:pt idx="1">
                  <c:v>0.26</c:v>
                </c:pt>
                <c:pt idx="2">
                  <c:v>0.22</c:v>
                </c:pt>
                <c:pt idx="3">
                  <c:v>0.19</c:v>
                </c:pt>
                <c:pt idx="4">
                  <c:v>0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6547632"/>
        <c:axId val="136542736"/>
      </c:barChart>
      <c:catAx>
        <c:axId val="136547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542736"/>
        <c:crosses val="autoZero"/>
        <c:auto val="1"/>
        <c:lblAlgn val="ctr"/>
        <c:lblOffset val="100"/>
        <c:noMultiLvlLbl val="0"/>
      </c:catAx>
      <c:valAx>
        <c:axId val="1365427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65476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064815582706897E-2"/>
                  <c:y val="-2.00620977213723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041668527328235E-2"/>
                  <c:y val="-1.3877787807814457E-17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2E319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553185023081986"/>
                      <c:h val="0.199613133249451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114</c:v>
                </c:pt>
                <c:pt idx="2">
                  <c:v>65</c:v>
                </c:pt>
                <c:pt idx="3">
                  <c:v>29</c:v>
                </c:pt>
                <c:pt idx="4">
                  <c:v>42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0.45600000000000002</c:v>
                </c:pt>
                <c:pt idx="2" formatCode="0%">
                  <c:v>0.26</c:v>
                </c:pt>
                <c:pt idx="3">
                  <c:v>0.11600000000000001</c:v>
                </c:pt>
                <c:pt idx="4">
                  <c:v>0.16800000000000001</c:v>
                </c:pt>
                <c:pt idx="5" formatCode="0%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0.00%</c:formatCode>
                <c:ptCount val="5"/>
                <c:pt idx="0">
                  <c:v>0.376</c:v>
                </c:pt>
                <c:pt idx="1">
                  <c:v>0.20799999999999999</c:v>
                </c:pt>
                <c:pt idx="2">
                  <c:v>0.156</c:v>
                </c:pt>
                <c:pt idx="3">
                  <c:v>0.24399999999999999</c:v>
                </c:pt>
                <c:pt idx="4">
                  <c:v>1.6E-2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>
                  <c:v>0.01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8254608"/>
        <c:axId val="2128255152"/>
      </c:barChart>
      <c:catAx>
        <c:axId val="2128254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8255152"/>
        <c:auto val="1"/>
        <c:lblAlgn val="ctr"/>
        <c:lblOffset val="100"/>
        <c:noMultiLvlLbl val="0"/>
      </c:catAx>
      <c:valAx>
        <c:axId val="212825515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2128254608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41</c:v>
                </c:pt>
                <c:pt idx="2">
                  <c:v>29</c:v>
                </c:pt>
                <c:pt idx="3">
                  <c:v>14</c:v>
                </c:pt>
                <c:pt idx="4">
                  <c:v>16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0.41</c:v>
                </c:pt>
                <c:pt idx="2">
                  <c:v>0.28999999999999998</c:v>
                </c:pt>
                <c:pt idx="3">
                  <c:v>0.14000000000000001</c:v>
                </c:pt>
                <c:pt idx="4">
                  <c:v>0.16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5"/>
                <c:pt idx="0" formatCode="0.00%">
                  <c:v>0.45600000000000002</c:v>
                </c:pt>
                <c:pt idx="1">
                  <c:v>0.26</c:v>
                </c:pt>
                <c:pt idx="2" formatCode="0.00%">
                  <c:v>0.11600000000000001</c:v>
                </c:pt>
                <c:pt idx="3" formatCode="0.00%">
                  <c:v>0.16800000000000001</c:v>
                </c:pt>
                <c:pt idx="4">
                  <c:v>0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34306928"/>
        <c:axId val="334311824"/>
      </c:barChart>
      <c:catAx>
        <c:axId val="334306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4311824"/>
        <c:crosses val="autoZero"/>
        <c:auto val="1"/>
        <c:lblAlgn val="ctr"/>
        <c:lblOffset val="100"/>
        <c:noMultiLvlLbl val="0"/>
      </c:catAx>
      <c:valAx>
        <c:axId val="3343118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43069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8313794300833173"/>
          <c:h val="0.79143850496563084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4.8850385980554658E-3"/>
                  <c:y val="2.352150662102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5"/>
                <c:pt idx="0">
                  <c:v>0.41</c:v>
                </c:pt>
                <c:pt idx="1">
                  <c:v>0.28999999999999998</c:v>
                </c:pt>
                <c:pt idx="2">
                  <c:v>0.14000000000000001</c:v>
                </c:pt>
                <c:pt idx="3">
                  <c:v>0.16</c:v>
                </c:pt>
                <c:pt idx="4">
                  <c:v>0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6548176"/>
        <c:axId val="136548720"/>
      </c:barChart>
      <c:catAx>
        <c:axId val="136548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548720"/>
        <c:crosses val="autoZero"/>
        <c:auto val="1"/>
        <c:lblAlgn val="ctr"/>
        <c:lblOffset val="100"/>
        <c:noMultiLvlLbl val="0"/>
      </c:catAx>
      <c:valAx>
        <c:axId val="1365487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65481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Zastupljenost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žena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na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listama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kandidata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c:rich>
      </c:tx>
      <c:layout>
        <c:manualLayout>
          <c:xMode val="edge"/>
          <c:yMode val="edge"/>
          <c:x val="0.26902943701558657"/>
          <c:y val="4.2900905158428483E-3"/>
        </c:manualLayout>
      </c:layout>
      <c:overlay val="0"/>
      <c:spPr>
        <a:solidFill>
          <a:srgbClr val="2E319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Procenat kandidata manje zastupljenog pola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rgbClr val="F15A2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LEVICA SRBIJE</c:v>
                </c:pt>
                <c:pt idx="1">
                  <c:v>DOSTA JE BILO</c:v>
                </c:pt>
                <c:pt idx="2">
                  <c:v>SNS</c:v>
                </c:pt>
                <c:pt idx="3">
                  <c:v>DS</c:v>
                </c:pt>
                <c:pt idx="4">
                  <c:v>LDP-LSV-SDS</c:v>
                </c:pt>
                <c:pt idx="5">
                  <c:v>SPS</c:v>
                </c:pt>
                <c:pt idx="6">
                  <c:v>DSS-DVERI</c:v>
                </c:pt>
                <c:pt idx="7">
                  <c:v>SRS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 formatCode="0%">
                  <c:v>0.43</c:v>
                </c:pt>
                <c:pt idx="1">
                  <c:v>0.40799999999999997</c:v>
                </c:pt>
                <c:pt idx="2" formatCode="0%">
                  <c:v>0.4</c:v>
                </c:pt>
                <c:pt idx="3" formatCode="0%">
                  <c:v>0.39</c:v>
                </c:pt>
                <c:pt idx="4">
                  <c:v>0.34799999999999998</c:v>
                </c:pt>
                <c:pt idx="5">
                  <c:v>0.34399999999999997</c:v>
                </c:pt>
                <c:pt idx="6" formatCode="0%">
                  <c:v>0.34</c:v>
                </c:pt>
                <c:pt idx="7">
                  <c:v>0.33200000000000002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5886992"/>
        <c:axId val="305888624"/>
        <c:axId val="0"/>
      </c:bar3DChart>
      <c:catAx>
        <c:axId val="30588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888624"/>
        <c:crosses val="autoZero"/>
        <c:auto val="1"/>
        <c:lblAlgn val="ctr"/>
        <c:lblOffset val="100"/>
        <c:noMultiLvlLbl val="0"/>
      </c:catAx>
      <c:valAx>
        <c:axId val="30588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88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solidFill>
          <a:srgbClr val="2E319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Procenat kandidata manje zastupljenog pola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rgbClr val="F15A2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DOSTA JE BILO</c:v>
                </c:pt>
                <c:pt idx="1">
                  <c:v>DS</c:v>
                </c:pt>
                <c:pt idx="2">
                  <c:v>SNS</c:v>
                </c:pt>
                <c:pt idx="3">
                  <c:v>DSS-DVERI</c:v>
                </c:pt>
                <c:pt idx="4">
                  <c:v>LEVICA SRBIJE</c:v>
                </c:pt>
                <c:pt idx="5">
                  <c:v>LDP-LSV-SDS</c:v>
                </c:pt>
                <c:pt idx="6">
                  <c:v>SPS</c:v>
                </c:pt>
                <c:pt idx="7">
                  <c:v>SRS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 formatCode="0.00%">
                  <c:v>0.49</c:v>
                </c:pt>
                <c:pt idx="1">
                  <c:v>0.37</c:v>
                </c:pt>
                <c:pt idx="2">
                  <c:v>0.36</c:v>
                </c:pt>
                <c:pt idx="3">
                  <c:v>0.34</c:v>
                </c:pt>
                <c:pt idx="4">
                  <c:v>0.33</c:v>
                </c:pt>
                <c:pt idx="5" formatCode="0.00%">
                  <c:v>0.33</c:v>
                </c:pt>
                <c:pt idx="6" formatCode="0.00%">
                  <c:v>0.33</c:v>
                </c:pt>
                <c:pt idx="7" formatCode="0.00%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7960464"/>
        <c:axId val="367958288"/>
        <c:axId val="0"/>
      </c:bar3DChart>
      <c:catAx>
        <c:axId val="36796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58288"/>
        <c:crosses val="autoZero"/>
        <c:auto val="1"/>
        <c:lblAlgn val="ctr"/>
        <c:lblOffset val="100"/>
        <c:noMultiLvlLbl val="0"/>
      </c:catAx>
      <c:valAx>
        <c:axId val="36795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6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5"/>
                <c:pt idx="0">
                  <c:v>0.42</c:v>
                </c:pt>
                <c:pt idx="1">
                  <c:v>0.22</c:v>
                </c:pt>
                <c:pt idx="2">
                  <c:v>0.12</c:v>
                </c:pt>
                <c:pt idx="3">
                  <c:v>0.22</c:v>
                </c:pt>
                <c:pt idx="4">
                  <c:v>0.02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1386256"/>
        <c:axId val="131380816"/>
      </c:barChart>
      <c:catAx>
        <c:axId val="131386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1380816"/>
        <c:crosses val="autoZero"/>
        <c:auto val="1"/>
        <c:lblAlgn val="ctr"/>
        <c:lblOffset val="100"/>
        <c:noMultiLvlLbl val="0"/>
      </c:catAx>
      <c:valAx>
        <c:axId val="13138081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313862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97</c:v>
                </c:pt>
                <c:pt idx="2">
                  <c:v>39</c:v>
                </c:pt>
                <c:pt idx="3">
                  <c:v>58</c:v>
                </c:pt>
                <c:pt idx="4">
                  <c:v>50</c:v>
                </c:pt>
                <c:pt idx="5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0.39400000000000002</c:v>
                </c:pt>
                <c:pt idx="2">
                  <c:v>0.158</c:v>
                </c:pt>
                <c:pt idx="3">
                  <c:v>0.23499999999999999</c:v>
                </c:pt>
                <c:pt idx="4">
                  <c:v>0.20300000000000001</c:v>
                </c:pt>
                <c:pt idx="5">
                  <c:v>8.0000000000000002E-3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33</c:v>
                </c:pt>
                <c:pt idx="2">
                  <c:v>25</c:v>
                </c:pt>
                <c:pt idx="3">
                  <c:v>22</c:v>
                </c:pt>
                <c:pt idx="4">
                  <c:v>19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General</c:formatCode>
                <c:ptCount val="6"/>
                <c:pt idx="0">
                  <c:v>0</c:v>
                </c:pt>
                <c:pt idx="1">
                  <c:v>33</c:v>
                </c:pt>
                <c:pt idx="2">
                  <c:v>24</c:v>
                </c:pt>
                <c:pt idx="3">
                  <c:v>22</c:v>
                </c:pt>
                <c:pt idx="4">
                  <c:v>19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0.00%</c:formatCode>
                <c:ptCount val="5"/>
                <c:pt idx="0">
                  <c:v>0.39400000000000002</c:v>
                </c:pt>
                <c:pt idx="1">
                  <c:v>0.158</c:v>
                </c:pt>
                <c:pt idx="2">
                  <c:v>0.23499999999999999</c:v>
                </c:pt>
                <c:pt idx="3">
                  <c:v>0.20300000000000001</c:v>
                </c:pt>
                <c:pt idx="4">
                  <c:v>8.0000000000000002E-3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6136624"/>
        <c:axId val="146138256"/>
      </c:barChart>
      <c:catAx>
        <c:axId val="146136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6138256"/>
        <c:crosses val="autoZero"/>
        <c:auto val="1"/>
        <c:lblAlgn val="ctr"/>
        <c:lblOffset val="100"/>
        <c:noMultiLvlLbl val="0"/>
      </c:catAx>
      <c:valAx>
        <c:axId val="14613825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46136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64079734215436"/>
          <c:y val="0"/>
          <c:w val="0.79121550265015339"/>
          <c:h val="0.80009441940216852"/>
        </c:manualLayout>
      </c:layout>
      <c:barChart>
        <c:barDir val="col"/>
        <c:grouping val="clustered"/>
        <c:varyColors val="0"/>
        <c:ser>
          <c:idx val="1"/>
          <c:order val="0"/>
          <c:tx>
            <c:v>Procenat kandidata</c:v>
          </c:tx>
          <c:spPr>
            <a:solidFill>
              <a:srgbClr val="F15A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rgbClr val="14085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5"/>
                <c:pt idx="0">
                  <c:v>0.33</c:v>
                </c:pt>
                <c:pt idx="1">
                  <c:v>0.24</c:v>
                </c:pt>
                <c:pt idx="2">
                  <c:v>0.22</c:v>
                </c:pt>
                <c:pt idx="3">
                  <c:v>0.19</c:v>
                </c:pt>
                <c:pt idx="4">
                  <c:v>0.01</c:v>
                </c:pt>
              </c:numCache>
            </c:numRef>
          </c:val>
          <c:extLst/>
        </c:ser>
        <c:ser>
          <c:idx val="2"/>
          <c:order val="1"/>
          <c:tx>
            <c:v>Procenat stanovništva</c:v>
          </c:tx>
          <c:spPr>
            <a:solidFill>
              <a:srgbClr val="2E319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5"/>
                <c:pt idx="0">
                  <c:v>Region Beograda</c:v>
                </c:pt>
                <c:pt idx="1">
                  <c:v>Region Vojvodine</c:v>
                </c:pt>
                <c:pt idx="2">
                  <c:v>Region Južne i istočne Srbije</c:v>
                </c:pt>
                <c:pt idx="3">
                  <c:v>Region Šumadije i zapadne Srbije</c:v>
                </c:pt>
                <c:pt idx="4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0.00%</c:formatCode>
                <c:ptCount val="5"/>
                <c:pt idx="0">
                  <c:v>0.23580000000000001</c:v>
                </c:pt>
                <c:pt idx="1">
                  <c:v>0.2666</c:v>
                </c:pt>
                <c:pt idx="2">
                  <c:v>0.21920000000000001</c:v>
                </c:pt>
                <c:pt idx="3">
                  <c:v>0.27829999999999999</c:v>
                </c:pt>
                <c:pt idx="4" formatCode="General">
                  <c:v>0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3226800"/>
        <c:axId val="2123228432"/>
      </c:barChart>
      <c:catAx>
        <c:axId val="2123226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3228432"/>
        <c:crosses val="autoZero"/>
        <c:auto val="1"/>
        <c:lblAlgn val="ctr"/>
        <c:lblOffset val="100"/>
        <c:noMultiLvlLbl val="0"/>
      </c:catAx>
      <c:valAx>
        <c:axId val="212322843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21232268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140858"/>
          </a:solidFill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-1.7824074723828912E-2"/>
                  <c:y val="7.52328664551458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407408588779829E-2"/>
                  <c:y val="-1.2538811075857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055558036437661E-2"/>
                  <c:y val="0.11034153746754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2E31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60</c:v>
                </c:pt>
                <c:pt idx="2">
                  <c:v>52</c:v>
                </c:pt>
                <c:pt idx="3">
                  <c:v>70</c:v>
                </c:pt>
                <c:pt idx="4">
                  <c:v>60</c:v>
                </c:pt>
                <c:pt idx="5">
                  <c:v>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Sheet1!$C$1:$C$6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0.24</c:v>
                </c:pt>
                <c:pt idx="2" formatCode="0.00%">
                  <c:v>0.20799999999999999</c:v>
                </c:pt>
                <c:pt idx="3">
                  <c:v>0.28000000000000003</c:v>
                </c:pt>
                <c:pt idx="4">
                  <c:v>0.24</c:v>
                </c:pt>
                <c:pt idx="5" formatCode="0.00%">
                  <c:v>3.2000000000000001E-2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Sheet1!$A$1:$A$6</c:f>
              <c:strCache>
                <c:ptCount val="6"/>
                <c:pt idx="0">
                  <c:v>Region</c:v>
                </c:pt>
                <c:pt idx="1">
                  <c:v>Region Beograda</c:v>
                </c:pt>
                <c:pt idx="2">
                  <c:v>Region Vojvodine</c:v>
                </c:pt>
                <c:pt idx="3">
                  <c:v>Region Južne i istočne Srbije</c:v>
                </c:pt>
                <c:pt idx="4">
                  <c:v>Region Šumadije i zapadne Srbije</c:v>
                </c:pt>
                <c:pt idx="5">
                  <c:v>Region Kosova i Metohije</c:v>
                </c:pt>
              </c:strCache>
            </c:strRef>
          </c:cat>
          <c:val>
            <c:numRef>
              <c:f>Sheet1!$D$1:$D$6</c:f>
              <c:numCache>
                <c:formatCode>0.00%</c:formatCode>
                <c:ptCount val="6"/>
                <c:pt idx="0" formatCode="General">
                  <c:v>0</c:v>
                </c:pt>
                <c:pt idx="1">
                  <c:v>0.23580000000000001</c:v>
                </c:pt>
                <c:pt idx="2">
                  <c:v>0.2666</c:v>
                </c:pt>
                <c:pt idx="3">
                  <c:v>0.21920000000000001</c:v>
                </c:pt>
                <c:pt idx="4">
                  <c:v>0.27829999999999999</c:v>
                </c:pt>
                <c:pt idx="5" formatCode="General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14085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7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9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1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8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5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6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5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3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2C25C-B8A3-49F8-A310-777277AF5F4E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8F9B-52CB-47B7-9532-DDDF3B061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3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5" y="3800475"/>
            <a:ext cx="9114971" cy="1960675"/>
          </a:xfrm>
          <a:solidFill>
            <a:srgbClr val="140858"/>
          </a:solidFill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Analiza lista kanidata za narodne poslanike</a:t>
            </a:r>
            <a:endParaRPr lang="en-US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0450" cy="380047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800225" y="5732121"/>
            <a:ext cx="8766628" cy="58057"/>
          </a:xfrm>
          <a:prstGeom prst="line">
            <a:avLst/>
          </a:prstGeom>
          <a:ln w="53975">
            <a:solidFill>
              <a:srgbClr val="F15A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89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2974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Socijalistička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partija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56148750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507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2974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Socijalistička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partija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665681961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871626" y="1019061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Prvih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sto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83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Socijalistička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partija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456629677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91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Socijalistička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partija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49000665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457162" y="672817"/>
            <a:ext cx="1074057" cy="828464"/>
          </a:xfrm>
          <a:prstGeom prst="ellipse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</a:t>
            </a:r>
            <a:r>
              <a:rPr lang="en-US" b="1" dirty="0" err="1" smtClean="0"/>
              <a:t>rvih</a:t>
            </a:r>
            <a:r>
              <a:rPr lang="en-US" b="1" dirty="0" smtClean="0"/>
              <a:t> 100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5001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2974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Srpska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radikalna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53612276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4521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2974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Srpska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radikalna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35815082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871626" y="1019061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Prvih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sto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7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Srpska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radikalna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8437232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0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Srpska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radikalna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30825011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457162" y="672817"/>
            <a:ext cx="1074057" cy="828464"/>
          </a:xfrm>
          <a:prstGeom prst="ellipse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</a:t>
            </a:r>
            <a:r>
              <a:rPr lang="en-US" b="1" dirty="0" err="1" smtClean="0"/>
              <a:t>rvih</a:t>
            </a:r>
            <a:r>
              <a:rPr lang="en-US" b="1" dirty="0" smtClean="0"/>
              <a:t> 100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7311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2223252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3130442" y="215275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Dveri</a:t>
            </a:r>
            <a:r>
              <a:rPr lang="en-US" sz="4000" b="1" dirty="0" smtClean="0">
                <a:solidFill>
                  <a:srgbClr val="FFFFFF"/>
                </a:solidFill>
              </a:rPr>
              <a:t> - </a:t>
            </a:r>
            <a:r>
              <a:rPr lang="en-US" sz="4000" b="1" dirty="0" err="1" smtClean="0">
                <a:solidFill>
                  <a:srgbClr val="FFFFFF"/>
                </a:solidFill>
              </a:rPr>
              <a:t>Demokratska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212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130750022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871626" y="1019061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Prvih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sto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30442" y="215275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Dveri</a:t>
            </a:r>
            <a:r>
              <a:rPr lang="en-US" sz="4000" b="1" dirty="0" smtClean="0">
                <a:solidFill>
                  <a:srgbClr val="FFFFFF"/>
                </a:solidFill>
              </a:rPr>
              <a:t> - </a:t>
            </a:r>
            <a:r>
              <a:rPr lang="en-US" sz="4000" b="1" dirty="0" err="1" smtClean="0">
                <a:solidFill>
                  <a:srgbClr val="FFFFFF"/>
                </a:solidFill>
              </a:rPr>
              <a:t>Demokratska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67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Srpska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napredna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50503216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6221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71201011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332689" y="19254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FFFF"/>
                </a:solidFill>
              </a:rPr>
              <a:t>Dveri - Demokratska stranka Srbije 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77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87989648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332689" y="19254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mtClean="0">
                <a:solidFill>
                  <a:srgbClr val="FFFFFF"/>
                </a:solidFill>
              </a:rPr>
              <a:t>Dveri - Demokratska stranka Srbije 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457162" y="672817"/>
            <a:ext cx="1074057" cy="828464"/>
          </a:xfrm>
          <a:prstGeom prst="ellipse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</a:t>
            </a:r>
            <a:r>
              <a:rPr lang="en-US" b="1" dirty="0" err="1" smtClean="0"/>
              <a:t>rvih</a:t>
            </a:r>
            <a:r>
              <a:rPr lang="en-US" b="1" dirty="0" smtClean="0"/>
              <a:t> 100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1581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21402192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3130442" y="215275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FFFFFF"/>
                </a:solidFill>
              </a:rPr>
              <a:t>LDP-LSV-SDS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27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92725570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871626" y="1019061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Prvih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sto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30442" y="215275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FFFFFF"/>
                </a:solidFill>
              </a:rPr>
              <a:t>LDP-LSV-SDS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353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536217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332689" y="19254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FFFFFF"/>
                </a:solidFill>
              </a:rPr>
              <a:t>LDP-LSV-SDS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31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34250918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332689" y="19254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FFFFFF"/>
                </a:solidFill>
              </a:rPr>
              <a:t>LDP-LSV-SDS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457162" y="672817"/>
            <a:ext cx="1074057" cy="828464"/>
          </a:xfrm>
          <a:prstGeom prst="ellipse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</a:t>
            </a:r>
            <a:r>
              <a:rPr lang="en-US" b="1" dirty="0" err="1" smtClean="0"/>
              <a:t>rvih</a:t>
            </a:r>
            <a:r>
              <a:rPr lang="en-US" b="1" dirty="0" smtClean="0"/>
              <a:t> 100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2036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182380761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2898213" y="30236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Levica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1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92374651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871626" y="1019061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Prvih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sto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30442" y="215275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Levica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endParaRPr lang="en-US" sz="4000" b="1" dirty="0" smtClean="0">
              <a:solidFill>
                <a:srgbClr val="FFFFFF"/>
              </a:solidFill>
            </a:endParaRPr>
          </a:p>
          <a:p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038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28082163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332689" y="19254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Levica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endParaRPr lang="en-US" sz="4000" b="1" dirty="0" smtClean="0">
              <a:solidFill>
                <a:srgbClr val="FFFFFF"/>
              </a:solidFill>
            </a:endParaRPr>
          </a:p>
          <a:p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25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27198153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332689" y="19254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Levica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Srbije</a:t>
            </a:r>
            <a:endParaRPr lang="en-US" sz="4000" b="1" dirty="0" smtClean="0">
              <a:solidFill>
                <a:srgbClr val="FFFFFF"/>
              </a:solidFill>
            </a:endParaRPr>
          </a:p>
          <a:p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457162" y="672817"/>
            <a:ext cx="1074057" cy="828464"/>
          </a:xfrm>
          <a:prstGeom prst="ellipse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</a:t>
            </a:r>
            <a:r>
              <a:rPr lang="en-US" b="1" dirty="0" err="1" smtClean="0"/>
              <a:t>rvih</a:t>
            </a:r>
            <a:r>
              <a:rPr lang="en-US" b="1" dirty="0" smtClean="0"/>
              <a:t> 100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89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Srpska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napredna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871626" y="1019061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Prvih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sto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59370215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4116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615909862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3043356" y="19254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Pokret</a:t>
            </a:r>
            <a:r>
              <a:rPr lang="en-US" sz="4000" b="1" dirty="0" smtClean="0">
                <a:solidFill>
                  <a:srgbClr val="FFFFFF"/>
                </a:solidFill>
              </a:rPr>
              <a:t> - </a:t>
            </a:r>
            <a:r>
              <a:rPr lang="en-US" sz="4000" b="1" dirty="0" err="1" smtClean="0">
                <a:solidFill>
                  <a:srgbClr val="FFFFFF"/>
                </a:solidFill>
              </a:rPr>
              <a:t>Dosta</a:t>
            </a:r>
            <a:r>
              <a:rPr lang="en-US" sz="4000" b="1" dirty="0" smtClean="0">
                <a:solidFill>
                  <a:srgbClr val="FFFFFF"/>
                </a:solidFill>
              </a:rPr>
              <a:t> je </a:t>
            </a:r>
            <a:r>
              <a:rPr lang="en-US" sz="4000" b="1" dirty="0" err="1" smtClean="0">
                <a:solidFill>
                  <a:srgbClr val="FFFFFF"/>
                </a:solidFill>
              </a:rPr>
              <a:t>bilo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18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59697561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871626" y="1019061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Prvih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sto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30442" y="215275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Pokret</a:t>
            </a:r>
            <a:r>
              <a:rPr lang="en-US" sz="4000" b="1" dirty="0" smtClean="0">
                <a:solidFill>
                  <a:srgbClr val="FFFFFF"/>
                </a:solidFill>
              </a:rPr>
              <a:t> - </a:t>
            </a:r>
            <a:r>
              <a:rPr lang="en-US" sz="4000" b="1" dirty="0" err="1" smtClean="0">
                <a:solidFill>
                  <a:srgbClr val="FFFFFF"/>
                </a:solidFill>
              </a:rPr>
              <a:t>Dosta</a:t>
            </a:r>
            <a:r>
              <a:rPr lang="en-US" sz="4000" b="1" dirty="0" smtClean="0">
                <a:solidFill>
                  <a:srgbClr val="FFFFFF"/>
                </a:solidFill>
              </a:rPr>
              <a:t> je </a:t>
            </a:r>
            <a:r>
              <a:rPr lang="en-US" sz="4000" b="1" dirty="0" err="1" smtClean="0">
                <a:solidFill>
                  <a:srgbClr val="FFFFFF"/>
                </a:solidFill>
              </a:rPr>
              <a:t>bilo</a:t>
            </a:r>
            <a:endParaRPr lang="en-US" sz="4000" b="1" dirty="0" smtClean="0">
              <a:solidFill>
                <a:srgbClr val="FFFFFF"/>
              </a:solidFill>
            </a:endParaRPr>
          </a:p>
          <a:p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44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584337561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332689" y="19254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Pokret</a:t>
            </a:r>
            <a:r>
              <a:rPr lang="en-US" sz="4000" b="1" dirty="0" smtClean="0">
                <a:solidFill>
                  <a:srgbClr val="FFFFFF"/>
                </a:solidFill>
              </a:rPr>
              <a:t> - </a:t>
            </a:r>
            <a:r>
              <a:rPr lang="en-US" sz="4000" b="1" dirty="0" err="1" smtClean="0">
                <a:solidFill>
                  <a:srgbClr val="FFFFFF"/>
                </a:solidFill>
              </a:rPr>
              <a:t>Dosta</a:t>
            </a:r>
            <a:r>
              <a:rPr lang="en-US" sz="4000" b="1" dirty="0" smtClean="0">
                <a:solidFill>
                  <a:srgbClr val="FFFFFF"/>
                </a:solidFill>
              </a:rPr>
              <a:t> je </a:t>
            </a:r>
            <a:r>
              <a:rPr lang="en-US" sz="4000" b="1" dirty="0" err="1" smtClean="0">
                <a:solidFill>
                  <a:srgbClr val="FFFFFF"/>
                </a:solidFill>
              </a:rPr>
              <a:t>bilo</a:t>
            </a:r>
            <a:endParaRPr lang="en-US" sz="4000" b="1" dirty="0" smtClean="0">
              <a:solidFill>
                <a:srgbClr val="FFFFFF"/>
              </a:solidFill>
            </a:endParaRPr>
          </a:p>
          <a:p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376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25612829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332689" y="192541"/>
            <a:ext cx="7582055" cy="678316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FFFF"/>
                </a:solidFill>
              </a:rPr>
              <a:t>Pokret</a:t>
            </a:r>
            <a:r>
              <a:rPr lang="en-US" sz="4000" b="1" dirty="0" smtClean="0">
                <a:solidFill>
                  <a:srgbClr val="FFFFFF"/>
                </a:solidFill>
              </a:rPr>
              <a:t> - </a:t>
            </a:r>
            <a:r>
              <a:rPr lang="en-US" sz="4000" b="1" dirty="0" err="1" smtClean="0">
                <a:solidFill>
                  <a:srgbClr val="FFFFFF"/>
                </a:solidFill>
              </a:rPr>
              <a:t>Dosta</a:t>
            </a:r>
            <a:r>
              <a:rPr lang="en-US" sz="4000" b="1" dirty="0" smtClean="0">
                <a:solidFill>
                  <a:srgbClr val="FFFFFF"/>
                </a:solidFill>
              </a:rPr>
              <a:t> je </a:t>
            </a:r>
            <a:r>
              <a:rPr lang="en-US" sz="4000" b="1" dirty="0" err="1" smtClean="0">
                <a:solidFill>
                  <a:srgbClr val="FFFFFF"/>
                </a:solidFill>
              </a:rPr>
              <a:t>bilo</a:t>
            </a:r>
            <a:endParaRPr lang="en-US" sz="4000" b="1" dirty="0" smtClean="0">
              <a:solidFill>
                <a:srgbClr val="FFFFFF"/>
              </a:solidFill>
            </a:endParaRPr>
          </a:p>
          <a:p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457162" y="672817"/>
            <a:ext cx="1074057" cy="828464"/>
          </a:xfrm>
          <a:prstGeom prst="ellipse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</a:t>
            </a:r>
            <a:r>
              <a:rPr lang="en-US" b="1" dirty="0" err="1" smtClean="0"/>
              <a:t>rvih</a:t>
            </a:r>
            <a:r>
              <a:rPr lang="en-US" b="1" dirty="0" smtClean="0"/>
              <a:t> 100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4228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2598057" y="192541"/>
            <a:ext cx="8648794" cy="620259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2000" b="0" i="0" u="none" strike="noStrike" kern="1200" spc="0" baseline="0">
                <a:solidFill>
                  <a:prstClr val="white">
                    <a:lumMod val="9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err="1">
                <a:solidFill>
                  <a:schemeClr val="bg1"/>
                </a:solidFill>
              </a:rPr>
              <a:t>Procenat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kandidata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manje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zastupljenog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pola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953268550"/>
              </p:ext>
            </p:extLst>
          </p:nvPr>
        </p:nvGraphicFramePr>
        <p:xfrm>
          <a:off x="2224315" y="798286"/>
          <a:ext cx="9477829" cy="5920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787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007615002"/>
              </p:ext>
            </p:extLst>
          </p:nvPr>
        </p:nvGraphicFramePr>
        <p:xfrm>
          <a:off x="2224315" y="798286"/>
          <a:ext cx="9477829" cy="5920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10631334" y="914400"/>
            <a:ext cx="1074057" cy="828464"/>
          </a:xfrm>
          <a:prstGeom prst="ellipse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</a:t>
            </a:r>
            <a:r>
              <a:rPr lang="en-US" b="1" dirty="0" err="1" smtClean="0"/>
              <a:t>rvih</a:t>
            </a:r>
            <a:r>
              <a:rPr lang="en-US" b="1" dirty="0" smtClean="0"/>
              <a:t> 100</a:t>
            </a:r>
            <a:endParaRPr lang="en-US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22768" y="192541"/>
            <a:ext cx="8648794" cy="620259"/>
          </a:xfrm>
          <a:prstGeom prst="rect">
            <a:avLst/>
          </a:prstGeom>
          <a:solidFill>
            <a:srgbClr val="F15A2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2000" b="0" i="0" u="none" strike="noStrike" kern="1200" spc="0" baseline="0">
                <a:solidFill>
                  <a:prstClr val="white">
                    <a:lumMod val="9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err="1">
                <a:solidFill>
                  <a:schemeClr val="bg1"/>
                </a:solidFill>
              </a:rPr>
              <a:t>Procenat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kandidata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manje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zastupljenog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pola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15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75" y="1528762"/>
            <a:ext cx="3600450" cy="380047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772400" y="6311901"/>
            <a:ext cx="4305300" cy="369332"/>
          </a:xfrm>
          <a:prstGeom prst="rect">
            <a:avLst/>
          </a:prstGeom>
          <a:solidFill>
            <a:srgbClr val="F15A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Analiza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priprema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: Jovana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Strahinić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5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Srpska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napredna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265167640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3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Srpska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napredna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46724229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063558" y="904097"/>
            <a:ext cx="1074057" cy="828464"/>
          </a:xfrm>
          <a:prstGeom prst="ellipse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</a:t>
            </a:r>
            <a:r>
              <a:rPr lang="en-US" b="1" dirty="0" err="1" smtClean="0"/>
              <a:t>rvih</a:t>
            </a:r>
            <a:r>
              <a:rPr lang="en-US" b="1" dirty="0" smtClean="0"/>
              <a:t> 100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554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Demokratska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31887556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614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/>
          </a:solidFill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2974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Demokratska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67592321"/>
              </p:ext>
            </p:extLst>
          </p:nvPr>
        </p:nvGraphicFramePr>
        <p:xfrm>
          <a:off x="3360057" y="1423006"/>
          <a:ext cx="7837714" cy="50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871626" y="1019061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Prvih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sto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0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Demokratska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532390977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6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714" y="1270001"/>
            <a:ext cx="9739086" cy="5370286"/>
          </a:xfrm>
          <a:solidFill>
            <a:srgbClr val="140858">
              <a:alpha val="97000"/>
            </a:srgbClr>
          </a:solidFill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0059" y="192541"/>
            <a:ext cx="6417477" cy="711556"/>
          </a:xfrm>
          <a:solidFill>
            <a:srgbClr val="F15A22"/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Demokratska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stranka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14243901"/>
              </p:ext>
            </p:extLst>
          </p:nvPr>
        </p:nvGraphicFramePr>
        <p:xfrm>
          <a:off x="1139757" y="1240973"/>
          <a:ext cx="10399099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9" y="192541"/>
            <a:ext cx="1859643" cy="185964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68953" y="904097"/>
            <a:ext cx="6099688" cy="359796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kandidata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procenat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stanovništva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457162" y="672817"/>
            <a:ext cx="1074057" cy="828464"/>
          </a:xfrm>
          <a:prstGeom prst="ellipse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</a:t>
            </a:r>
            <a:r>
              <a:rPr lang="en-US" b="1" dirty="0" err="1" smtClean="0"/>
              <a:t>rvih</a:t>
            </a:r>
            <a:r>
              <a:rPr lang="en-US" b="1" dirty="0" smtClean="0"/>
              <a:t> 100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287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301</Words>
  <Application>Microsoft Office PowerPoint</Application>
  <PresentationFormat>Widescreen</PresentationFormat>
  <Paragraphs>122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Analiza lista kanidata za narodne poslanike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lista kanidata za narodne poslanike</dc:title>
  <dc:creator>Jovana Strahinic</dc:creator>
  <cp:lastModifiedBy>Jovana Strahinic</cp:lastModifiedBy>
  <cp:revision>25</cp:revision>
  <dcterms:created xsi:type="dcterms:W3CDTF">2016-04-24T09:07:11Z</dcterms:created>
  <dcterms:modified xsi:type="dcterms:W3CDTF">2016-04-24T13:19:16Z</dcterms:modified>
</cp:coreProperties>
</file>